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57" r:id="rId4"/>
    <p:sldId id="260" r:id="rId5"/>
    <p:sldId id="261" r:id="rId6"/>
    <p:sldId id="262" r:id="rId7"/>
    <p:sldId id="258" r:id="rId8"/>
    <p:sldId id="263" r:id="rId9"/>
    <p:sldId id="421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80"/>
  </p:normalViewPr>
  <p:slideViewPr>
    <p:cSldViewPr snapToGrid="0">
      <p:cViewPr varScale="1">
        <p:scale>
          <a:sx n="88" d="100"/>
          <a:sy n="88" d="100"/>
        </p:scale>
        <p:origin x="8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D723D-9FC3-1840-84AD-EB0B08FED622}" type="datetimeFigureOut">
              <a:rPr lang="es-CO" smtClean="0"/>
              <a:t>24/11/24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E7989-27EC-E745-B9F9-EF95BECF5A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9227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0432DF-C2A4-B9DF-2696-046799189D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D823308-2990-8A50-9C9D-1EB6A71D6C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0DC18F-4BEC-9D03-E05D-35A440542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D270-8B94-7F4F-9CE8-40E37FCD15D5}" type="datetimeFigureOut">
              <a:rPr lang="es-CO" smtClean="0"/>
              <a:t>24/11/24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CF7A2E-6F88-EF90-2BDF-19AEB3A5A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244C14-40C8-0F86-C05D-FC68EAA0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C56A-00C0-E644-BC17-2D71264F37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2365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7FF8B5-6C9D-3F10-552D-01897AC6A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99D70E-C0C0-EEA0-F951-BAC5D2674B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361702-F5BB-3BBF-54AA-94C484839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D270-8B94-7F4F-9CE8-40E37FCD15D5}" type="datetimeFigureOut">
              <a:rPr lang="es-CO" smtClean="0"/>
              <a:t>24/11/24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2AFCA9-CF60-F2B6-62B2-70532394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D41CF2-BA59-46DB-2E0D-00B99A6D9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C56A-00C0-E644-BC17-2D71264F37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1080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4D73248-EE1D-7332-4000-FA7D73DF08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9DE8F1-2903-72D7-ED50-DE81F40B3D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60EAA1-F8BC-2D1B-35F9-06B5FA3D9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D270-8B94-7F4F-9CE8-40E37FCD15D5}" type="datetimeFigureOut">
              <a:rPr lang="es-CO" smtClean="0"/>
              <a:t>24/11/24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2E164A-6C63-7173-E468-64B9999AB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DFE707-07A0-B340-27B0-A6CF9A87C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C56A-00C0-E644-BC17-2D71264F37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9531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0F25F-0E0F-2549-CAEC-69B662519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2CE02C-B24C-B554-FCE9-A1C4F6842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C9071A-EB2D-57DA-F780-53D84536A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D270-8B94-7F4F-9CE8-40E37FCD15D5}" type="datetimeFigureOut">
              <a:rPr lang="es-CO" smtClean="0"/>
              <a:t>24/11/24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FF8105-E8DA-A057-6554-77234F462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3331E4-D699-9BD3-0899-DFE95EBF9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C56A-00C0-E644-BC17-2D71264F37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292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BB5171-F5EC-5B19-BEF6-44E5DC2A2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D8E516-D02B-C935-C0D0-1791C0F41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61E4CC-E4BE-2880-0583-A11B69050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D270-8B94-7F4F-9CE8-40E37FCD15D5}" type="datetimeFigureOut">
              <a:rPr lang="es-CO" smtClean="0"/>
              <a:t>24/11/24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425994-7FF3-DF7C-85FF-E046A0939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E0A7B-E6C6-90BF-FC01-990B2A778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C56A-00C0-E644-BC17-2D71264F37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3277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2AEE5B-0FE2-102D-7E5A-6555603EC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760F2A-C549-D475-99AE-83002E9D75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C8C76F5-6FF4-11EF-DC8D-2700AFE393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BA4BA3-9DB4-675A-B86B-E63FB01D7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D270-8B94-7F4F-9CE8-40E37FCD15D5}" type="datetimeFigureOut">
              <a:rPr lang="es-CO" smtClean="0"/>
              <a:t>24/11/24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6734A3-7190-CBF0-77E6-BBCB132C2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04DE0A-3C25-BFDF-0484-46AFDC242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C56A-00C0-E644-BC17-2D71264F37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597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C3E2F-CAA5-B516-98F6-165D98B06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7F0F6E-E4E2-4ECC-1178-5DF031A46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770874-E125-272E-B953-CBBE858E3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7452604-AB3A-1010-7BAD-539B3CFD9E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6B6D7E4-2B29-6ED4-0EFE-42E3BA1A5C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52D14F-0CB2-E23C-9A5B-30D432281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D270-8B94-7F4F-9CE8-40E37FCD15D5}" type="datetimeFigureOut">
              <a:rPr lang="es-CO" smtClean="0"/>
              <a:t>24/11/24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2DA3C19-3FB6-42A8-FBB8-11904707A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6ED9CF9-C22A-C2BF-3308-E95E17352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C56A-00C0-E644-BC17-2D71264F37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0479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B68D44-E675-1E8B-7F7C-93628968E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D1BE68D-AC50-2BDE-0CD8-ED5032BFF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D270-8B94-7F4F-9CE8-40E37FCD15D5}" type="datetimeFigureOut">
              <a:rPr lang="es-CO" smtClean="0"/>
              <a:t>24/11/24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66CC8B9-039D-20AD-CBB8-B863377BF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F1A21B-EFCE-6662-A039-5E47A465A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C56A-00C0-E644-BC17-2D71264F37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45447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29F6795-E324-E750-49F5-2DB57ACDA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D270-8B94-7F4F-9CE8-40E37FCD15D5}" type="datetimeFigureOut">
              <a:rPr lang="es-CO" smtClean="0"/>
              <a:t>24/11/24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0FEED5-B504-2BFD-411A-AC988EA02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B4BB8C4-25CB-A6FC-3E63-1DD0FE4AB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C56A-00C0-E644-BC17-2D71264F37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8051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AE1FA-7432-5751-B71A-4ABE3BE64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585676-9DC5-D373-E2D4-9F9197B0D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A36159A-1B1A-734E-43B9-4B5302B51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2AE260-BEBE-83E9-103D-FEB12D0C7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D270-8B94-7F4F-9CE8-40E37FCD15D5}" type="datetimeFigureOut">
              <a:rPr lang="es-CO" smtClean="0"/>
              <a:t>24/11/24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A956F7B-0DFA-3B1A-B896-70F4B49C5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5D9ECE-AB88-25CF-5F9F-9CF391079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C56A-00C0-E644-BC17-2D71264F37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154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7042EF-0ECF-F676-6252-81DBEA663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7900A86-8D2B-6795-B6C5-8BD9F18EC9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30EA8C0-201C-170F-E412-2F8859D69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6FA596F-EF81-9D70-B066-B1808A925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D270-8B94-7F4F-9CE8-40E37FCD15D5}" type="datetimeFigureOut">
              <a:rPr lang="es-CO" smtClean="0"/>
              <a:t>24/11/24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9009107-4AC5-3000-29DE-F9077C8A5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04771C-8098-5641-E3D8-6ADAC5065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C56A-00C0-E644-BC17-2D71264F37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3314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353F65C-9C9E-FB78-A2BA-72DA2B377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4B5ADD-335A-C4E9-C0C5-72B4E9301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56A543-D7D9-0B98-FAB3-F9617B9C43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9AD270-8B94-7F4F-9CE8-40E37FCD15D5}" type="datetimeFigureOut">
              <a:rPr lang="es-CO" smtClean="0"/>
              <a:t>24/11/24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246FAC-284C-3BB9-EB84-068AC1FB54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F4B6E7-78E7-C1DB-1AD2-3D8D69D9E3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0EC56A-00C0-E644-BC17-2D71264F37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971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fQxxS2DMxg?si=dHmuhi7R_dtzZuGJ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ep.org/unep-and-biodiversity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_b0VEQrt2P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A2548C0-FBF0-E575-3C32-F3BFA797CA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F522AE5-4A7F-38D1-5AFE-C3DFCF7CA7B6}"/>
              </a:ext>
            </a:extLst>
          </p:cNvPr>
          <p:cNvSpPr txBox="1"/>
          <p:nvPr/>
        </p:nvSpPr>
        <p:spPr>
          <a:xfrm>
            <a:off x="2243495" y="5020005"/>
            <a:ext cx="1005010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Estrategias de sostenibilidad en los oficios artesanales</a:t>
            </a:r>
          </a:p>
          <a:p>
            <a:r>
              <a:rPr lang="es-C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Noviembre 26 de 2024</a:t>
            </a:r>
          </a:p>
        </p:txBody>
      </p:sp>
    </p:spTree>
    <p:extLst>
      <p:ext uri="{BB962C8B-B14F-4D97-AF65-F5344CB8AC3E}">
        <p14:creationId xmlns:p14="http://schemas.microsoft.com/office/powerpoint/2010/main" val="1207002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AEA1F-E5D4-59F7-EFE1-9FC108E4A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F9F0E07-6E43-3EA2-9337-788DE838F0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3381AB0-86AD-3160-E5DD-0C4E915404F0}"/>
              </a:ext>
            </a:extLst>
          </p:cNvPr>
          <p:cNvSpPr txBox="1"/>
          <p:nvPr/>
        </p:nvSpPr>
        <p:spPr>
          <a:xfrm>
            <a:off x="561972" y="1174893"/>
            <a:ext cx="2994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Orden del día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5AAE4D0-03B2-2961-F8A8-7612A7245DAF}"/>
              </a:ext>
            </a:extLst>
          </p:cNvPr>
          <p:cNvSpPr txBox="1"/>
          <p:nvPr/>
        </p:nvSpPr>
        <p:spPr>
          <a:xfrm>
            <a:off x="6096000" y="2452150"/>
            <a:ext cx="577668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400" b="1" dirty="0">
                <a:solidFill>
                  <a:schemeClr val="accent2">
                    <a:lumMod val="50000"/>
                  </a:schemeClr>
                </a:solidFill>
              </a:rPr>
              <a:t>BLOQUE No.1- Conceptos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/>
              <a:t>Conceptos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/>
              <a:t>Relación entre: artesanía, sostenibilidad, biodiversidad y cultura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/>
              <a:t>Objetivo de desarrollo sostenible</a:t>
            </a:r>
          </a:p>
          <a:p>
            <a:endParaRPr lang="es-CO" sz="2400" dirty="0"/>
          </a:p>
          <a:p>
            <a:endParaRPr lang="es-CO" sz="2400" dirty="0"/>
          </a:p>
          <a:p>
            <a:r>
              <a:rPr lang="es-CO" sz="2400" b="1" dirty="0">
                <a:solidFill>
                  <a:schemeClr val="accent2">
                    <a:lumMod val="50000"/>
                  </a:schemeClr>
                </a:solidFill>
              </a:rPr>
              <a:t>BLOQUE No.2- Taller, aplicación de conceptos </a:t>
            </a:r>
          </a:p>
        </p:txBody>
      </p:sp>
    </p:spTree>
    <p:extLst>
      <p:ext uri="{BB962C8B-B14F-4D97-AF65-F5344CB8AC3E}">
        <p14:creationId xmlns:p14="http://schemas.microsoft.com/office/powerpoint/2010/main" val="1679606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D94BA-AAC1-1CD0-273E-B45762CFA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66A1482-7A85-DEC0-7881-4181818FC4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F674043-0F66-094A-BAE4-53DB4D36C583}"/>
              </a:ext>
            </a:extLst>
          </p:cNvPr>
          <p:cNvSpPr txBox="1"/>
          <p:nvPr/>
        </p:nvSpPr>
        <p:spPr>
          <a:xfrm>
            <a:off x="3185588" y="2887579"/>
            <a:ext cx="582082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BLOQUE No.1</a:t>
            </a:r>
          </a:p>
          <a:p>
            <a:pPr algn="ctr"/>
            <a:r>
              <a:rPr lang="en-US" sz="1800" b="0" i="1" u="sng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https://youtu.be/yfQxxS2DMxg?si=dHmuhi7R_dtzZuGJ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Nanum Gothic" panose="020D0604000000000000" pitchFamily="34" charset="-127"/>
                <a:ea typeface="Nanum Gothic" panose="020D0604000000000000" pitchFamily="34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​</a:t>
            </a:r>
            <a:endParaRPr lang="es-CO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183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A227F-9635-559B-C08F-1FC5AF3BE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FEE4701-B61B-4F62-1331-1B75AB563F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D79C2C60-250E-EE27-3734-1725F22E5934}"/>
              </a:ext>
            </a:extLst>
          </p:cNvPr>
          <p:cNvGrpSpPr/>
          <p:nvPr/>
        </p:nvGrpSpPr>
        <p:grpSpPr>
          <a:xfrm>
            <a:off x="474884" y="1896159"/>
            <a:ext cx="5330830" cy="1611829"/>
            <a:chOff x="474884" y="1896159"/>
            <a:chExt cx="5330830" cy="1611829"/>
          </a:xfrm>
        </p:grpSpPr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209BCE6B-CABC-FF3A-3C1D-D706C898F42D}"/>
                </a:ext>
              </a:extLst>
            </p:cNvPr>
            <p:cNvSpPr txBox="1"/>
            <p:nvPr/>
          </p:nvSpPr>
          <p:spPr>
            <a:xfrm>
              <a:off x="474884" y="1896159"/>
              <a:ext cx="5330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>
                <a:defRPr sz="4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r"/>
              <a:r>
                <a:rPr lang="es-CO" sz="2800" dirty="0"/>
                <a:t>¿Qué es la </a:t>
              </a:r>
              <a:r>
                <a:rPr lang="es-CO" sz="2800" dirty="0">
                  <a:solidFill>
                    <a:schemeClr val="accent4">
                      <a:lumMod val="75000"/>
                    </a:schemeClr>
                  </a:solidFill>
                </a:rPr>
                <a:t>sostenibilidad</a:t>
              </a:r>
              <a:r>
                <a:rPr lang="es-CO" sz="2800" dirty="0"/>
                <a:t>?</a:t>
              </a:r>
            </a:p>
          </p:txBody>
        </p: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B625FFCD-0418-9B96-3933-55CDCB2D6A13}"/>
                </a:ext>
              </a:extLst>
            </p:cNvPr>
            <p:cNvSpPr txBox="1"/>
            <p:nvPr/>
          </p:nvSpPr>
          <p:spPr>
            <a:xfrm>
              <a:off x="474884" y="2492325"/>
              <a:ext cx="5330830" cy="101566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CO" sz="1600" dirty="0">
                  <a:solidFill>
                    <a:schemeClr val="bg2"/>
                  </a:solidFill>
                </a:rPr>
                <a:t>Lo que permite satisfacer las necesidades del presente sin comprometer la habilidad de las futuras generaciones de satisfacer sus necesidades propias.</a:t>
              </a:r>
            </a:p>
            <a:p>
              <a:r>
                <a:rPr lang="es-CO" sz="1200" dirty="0">
                  <a:solidFill>
                    <a:schemeClr val="accent4">
                      <a:lumMod val="75000"/>
                    </a:schemeClr>
                  </a:solidFill>
                </a:rPr>
                <a:t>Informe Comisión Brundtland (ONU,1987) </a:t>
              </a:r>
            </a:p>
          </p:txBody>
        </p:sp>
      </p:grpSp>
      <p:sp>
        <p:nvSpPr>
          <p:cNvPr id="7" name="Título 1">
            <a:extLst>
              <a:ext uri="{FF2B5EF4-FFF2-40B4-BE49-F238E27FC236}">
                <a16:creationId xmlns:a16="http://schemas.microsoft.com/office/drawing/2014/main" id="{A6A0A524-3A85-1BAE-B069-825C081F9F86}"/>
              </a:ext>
            </a:extLst>
          </p:cNvPr>
          <p:cNvSpPr txBox="1">
            <a:spLocks/>
          </p:cNvSpPr>
          <p:nvPr/>
        </p:nvSpPr>
        <p:spPr>
          <a:xfrm>
            <a:off x="725715" y="519222"/>
            <a:ext cx="2612572" cy="5231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CO" sz="2400" dirty="0">
                <a:solidFill>
                  <a:schemeClr val="accent1"/>
                </a:solidFill>
                <a:latin typeface="Avenir Book" panose="02000503020000020003" pitchFamily="2" charset="0"/>
                <a:cs typeface="Arial Narrow" panose="020B0604020202020204" pitchFamily="34" charset="0"/>
              </a:rPr>
              <a:t>CONCEPTOS</a:t>
            </a:r>
            <a:endParaRPr lang="es-CO" sz="2400" dirty="0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0346FEF5-C923-07A2-4057-6ACFFAF294A9}"/>
              </a:ext>
            </a:extLst>
          </p:cNvPr>
          <p:cNvGrpSpPr/>
          <p:nvPr/>
        </p:nvGrpSpPr>
        <p:grpSpPr>
          <a:xfrm>
            <a:off x="474884" y="4008427"/>
            <a:ext cx="5330830" cy="1365607"/>
            <a:chOff x="474884" y="4008427"/>
            <a:chExt cx="5330830" cy="1365607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F98B6A57-881B-A37A-3756-88A423A4EC88}"/>
                </a:ext>
              </a:extLst>
            </p:cNvPr>
            <p:cNvSpPr txBox="1"/>
            <p:nvPr/>
          </p:nvSpPr>
          <p:spPr>
            <a:xfrm>
              <a:off x="474884" y="4008427"/>
              <a:ext cx="5330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>
                <a:defRPr sz="4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r"/>
              <a:r>
                <a:rPr lang="es-CO" sz="2800" dirty="0"/>
                <a:t>¿Qué es la </a:t>
              </a:r>
              <a:r>
                <a:rPr lang="es-CO" sz="2800" dirty="0">
                  <a:solidFill>
                    <a:schemeClr val="accent6">
                      <a:lumMod val="50000"/>
                    </a:schemeClr>
                  </a:solidFill>
                </a:rPr>
                <a:t>biodiversidad</a:t>
              </a:r>
              <a:r>
                <a:rPr lang="es-CO" sz="2800" dirty="0"/>
                <a:t>?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7DEE1083-F580-931E-CBEF-52C0030A4A8A}"/>
                </a:ext>
              </a:extLst>
            </p:cNvPr>
            <p:cNvSpPr txBox="1"/>
            <p:nvPr/>
          </p:nvSpPr>
          <p:spPr>
            <a:xfrm>
              <a:off x="474884" y="4604593"/>
              <a:ext cx="5330830" cy="76944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CO" sz="1600" dirty="0">
                  <a:solidFill>
                    <a:schemeClr val="bg2"/>
                  </a:solidFill>
                </a:rPr>
                <a:t>La diversidad biológica hace referen</a:t>
              </a:r>
              <a:r>
                <a:rPr lang="es-CO" sz="1600" dirty="0">
                  <a:solidFill>
                    <a:schemeClr val="bg2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</a:t>
              </a:r>
              <a:r>
                <a:rPr lang="es-CO" sz="1600" dirty="0">
                  <a:solidFill>
                    <a:schemeClr val="bg2"/>
                  </a:solidFill>
                </a:rPr>
                <a:t>ia a la variedad de la vida en la Tierra y los patrones naturales que forma.</a:t>
              </a:r>
            </a:p>
            <a:p>
              <a:r>
                <a:rPr lang="es-CO" sz="1200" dirty="0">
                  <a:solidFill>
                    <a:schemeClr val="accent6">
                      <a:lumMod val="50000"/>
                    </a:schemeClr>
                  </a:solidFill>
                </a:rPr>
                <a:t>(ONU,2023) </a:t>
              </a: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3E2A2DD1-3350-97AF-144E-FF81AE23564D}"/>
              </a:ext>
            </a:extLst>
          </p:cNvPr>
          <p:cNvGrpSpPr/>
          <p:nvPr/>
        </p:nvGrpSpPr>
        <p:grpSpPr>
          <a:xfrm>
            <a:off x="6280598" y="1299993"/>
            <a:ext cx="5330830" cy="4074041"/>
            <a:chOff x="6280598" y="1299993"/>
            <a:chExt cx="5330830" cy="4074041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F277EF2D-EFCA-80CD-4372-A2306CFCAC56}"/>
                </a:ext>
              </a:extLst>
            </p:cNvPr>
            <p:cNvSpPr txBox="1"/>
            <p:nvPr/>
          </p:nvSpPr>
          <p:spPr>
            <a:xfrm>
              <a:off x="6280598" y="1299993"/>
              <a:ext cx="5330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>
                <a:defRPr sz="4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r"/>
              <a:r>
                <a:rPr lang="es-CO" sz="2800" dirty="0"/>
                <a:t>¿Qué es la </a:t>
              </a:r>
              <a:r>
                <a:rPr lang="es-CO" sz="2800" dirty="0">
                  <a:solidFill>
                    <a:schemeClr val="accent2">
                      <a:lumMod val="75000"/>
                    </a:schemeClr>
                  </a:solidFill>
                </a:rPr>
                <a:t>artesanía</a:t>
              </a:r>
              <a:r>
                <a:rPr lang="es-CO" sz="2800" dirty="0"/>
                <a:t>?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D36F141B-E99D-22C0-F093-21A50C8D21A0}"/>
                </a:ext>
              </a:extLst>
            </p:cNvPr>
            <p:cNvSpPr txBox="1"/>
            <p:nvPr/>
          </p:nvSpPr>
          <p:spPr>
            <a:xfrm>
              <a:off x="6280598" y="1896159"/>
              <a:ext cx="5330830" cy="347787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CO" sz="1600" dirty="0">
                  <a:solidFill>
                    <a:schemeClr val="bg2"/>
                  </a:solidFill>
                </a:rPr>
                <a:t>Los productos artesanales son los producidos por artesanos, ya sea totalmente a mano, o con la ayuda de herramientas manuales o incluso de medios mecánicos, siempre que la contribución manual directa del artesano siga siendo el componente más importante del producto acabado. Se producen sin limitación por lo que se refiere a la cantidad y utilizando materias primas procedentes de recursos sostenibles. La naturaleza especial de los productos artesanales se basa en sus características distintivas, que pueden ser utilitarias, estéticas, artísticas, creativas, vinculadas a la cultura, decorativas, funcionales, tradicionales, simbólicas y significativas religiosa y socialmente</a:t>
              </a:r>
            </a:p>
            <a:p>
              <a:r>
                <a:rPr lang="es-CO" sz="1200" dirty="0">
                  <a:solidFill>
                    <a:schemeClr val="accent2">
                      <a:lumMod val="75000"/>
                    </a:schemeClr>
                  </a:solidFill>
                </a:rPr>
                <a:t>(UNESCO,1997)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208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A227F-9635-559B-C08F-1FC5AF3BE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FEE4701-B61B-4F62-1331-1B75AB563F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09BCE6B-CABC-FF3A-3C1D-D706C898F42D}"/>
              </a:ext>
            </a:extLst>
          </p:cNvPr>
          <p:cNvSpPr txBox="1"/>
          <p:nvPr/>
        </p:nvSpPr>
        <p:spPr>
          <a:xfrm>
            <a:off x="498700" y="2989404"/>
            <a:ext cx="444383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>
                <a:solidFill>
                  <a:schemeClr val="bg2"/>
                </a:solidFill>
              </a:rPr>
              <a:t>Relación sistémica</a:t>
            </a:r>
          </a:p>
          <a:p>
            <a:r>
              <a:rPr lang="es-CO" sz="1600" dirty="0">
                <a:solidFill>
                  <a:schemeClr val="accent4">
                    <a:lumMod val="75000"/>
                  </a:schemeClr>
                </a:solidFill>
              </a:rPr>
              <a:t>Artesanía</a:t>
            </a:r>
          </a:p>
          <a:p>
            <a:r>
              <a:rPr lang="es-CO" sz="1600" dirty="0">
                <a:solidFill>
                  <a:schemeClr val="accent4">
                    <a:lumMod val="75000"/>
                  </a:schemeClr>
                </a:solidFill>
              </a:rPr>
              <a:t>Sostenibilidad</a:t>
            </a:r>
          </a:p>
          <a:p>
            <a:r>
              <a:rPr lang="es-CO" sz="1600" dirty="0">
                <a:solidFill>
                  <a:schemeClr val="accent4">
                    <a:lumMod val="75000"/>
                  </a:schemeClr>
                </a:solidFill>
              </a:rPr>
              <a:t>Biodiversidad</a:t>
            </a:r>
          </a:p>
          <a:p>
            <a:r>
              <a:rPr lang="es-CO" sz="1600" dirty="0">
                <a:solidFill>
                  <a:schemeClr val="accent4">
                    <a:lumMod val="75000"/>
                  </a:schemeClr>
                </a:solidFill>
              </a:rPr>
              <a:t>Cultura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80346328-C2C8-CDEE-6C12-3CA150619362}"/>
              </a:ext>
            </a:extLst>
          </p:cNvPr>
          <p:cNvGrpSpPr/>
          <p:nvPr/>
        </p:nvGrpSpPr>
        <p:grpSpPr>
          <a:xfrm>
            <a:off x="5700427" y="684494"/>
            <a:ext cx="6173665" cy="5921787"/>
            <a:chOff x="5076313" y="684494"/>
            <a:chExt cx="6173665" cy="5921787"/>
          </a:xfrm>
        </p:grpSpPr>
        <p:sp>
          <p:nvSpPr>
            <p:cNvPr id="3" name="Rombo 2">
              <a:extLst>
                <a:ext uri="{FF2B5EF4-FFF2-40B4-BE49-F238E27FC236}">
                  <a16:creationId xmlns:a16="http://schemas.microsoft.com/office/drawing/2014/main" id="{B50E27CC-1534-B1DE-A561-ABE37A144A27}"/>
                </a:ext>
              </a:extLst>
            </p:cNvPr>
            <p:cNvSpPr/>
            <p:nvPr/>
          </p:nvSpPr>
          <p:spPr>
            <a:xfrm>
              <a:off x="6261965" y="1628837"/>
              <a:ext cx="3934155" cy="3934155"/>
            </a:xfrm>
            <a:prstGeom prst="diamond">
              <a:avLst/>
            </a:prstGeom>
            <a:solidFill>
              <a:srgbClr val="DD8A57"/>
            </a:solidFill>
            <a:ln>
              <a:solidFill>
                <a:srgbClr val="E6AC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93233D3B-37F5-D6AE-9495-AFF1DE318483}"/>
                </a:ext>
              </a:extLst>
            </p:cNvPr>
            <p:cNvSpPr txBox="1"/>
            <p:nvPr/>
          </p:nvSpPr>
          <p:spPr>
            <a:xfrm rot="5400000">
              <a:off x="9514491" y="3320608"/>
              <a:ext cx="27630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000" b="1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Avenir Book" panose="02000503020000020003" pitchFamily="2" charset="0"/>
                </a:rPr>
                <a:t>Marco normativo cultural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F183EEF1-DDA4-E38D-078A-9A8489FBBBB9}"/>
                </a:ext>
              </a:extLst>
            </p:cNvPr>
            <p:cNvSpPr txBox="1"/>
            <p:nvPr/>
          </p:nvSpPr>
          <p:spPr>
            <a:xfrm>
              <a:off x="6789906" y="3278386"/>
              <a:ext cx="27630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400" b="1" dirty="0">
                  <a:solidFill>
                    <a:srgbClr val="F2DDBB"/>
                  </a:solidFill>
                  <a:latin typeface="Avenir Book" panose="02000503020000020003" pitchFamily="2" charset="0"/>
                </a:rPr>
                <a:t>Cultura</a:t>
              </a:r>
            </a:p>
            <a:p>
              <a:pPr algn="ctr"/>
              <a:r>
                <a:rPr lang="es-CO" sz="2400" b="1" dirty="0">
                  <a:solidFill>
                    <a:srgbClr val="F2DDBB"/>
                  </a:solidFill>
                  <a:latin typeface="Avenir Book" panose="02000503020000020003" pitchFamily="2" charset="0"/>
                </a:rPr>
                <a:t>Creatividad</a:t>
              </a:r>
              <a:endParaRPr lang="es-CO" sz="3600" b="1" dirty="0">
                <a:solidFill>
                  <a:srgbClr val="F2DDBB"/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285EECD2-8DD5-3F7E-8F53-DD8F56A01094}"/>
                </a:ext>
              </a:extLst>
            </p:cNvPr>
            <p:cNvSpPr txBox="1"/>
            <p:nvPr/>
          </p:nvSpPr>
          <p:spPr>
            <a:xfrm>
              <a:off x="6767498" y="6206171"/>
              <a:ext cx="29230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000" b="1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Avenir Book" panose="02000503020000020003" pitchFamily="2" charset="0"/>
                </a:rPr>
                <a:t>Desarrollo Económico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9629EE9C-F6AA-0462-7348-8264F2DB42CA}"/>
                </a:ext>
              </a:extLst>
            </p:cNvPr>
            <p:cNvSpPr txBox="1"/>
            <p:nvPr/>
          </p:nvSpPr>
          <p:spPr>
            <a:xfrm rot="16200000">
              <a:off x="4408671" y="3474496"/>
              <a:ext cx="22477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000" b="1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Avenir Book" panose="02000503020000020003" pitchFamily="2" charset="0"/>
                </a:rPr>
                <a:t>Medio Ambiente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A8CDC3AE-B8FD-941E-9C26-9F55F1F2A7E6}"/>
                </a:ext>
              </a:extLst>
            </p:cNvPr>
            <p:cNvSpPr txBox="1"/>
            <p:nvPr/>
          </p:nvSpPr>
          <p:spPr>
            <a:xfrm>
              <a:off x="7084436" y="780802"/>
              <a:ext cx="23660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000" b="1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Avenir Book" panose="02000503020000020003" pitchFamily="2" charset="0"/>
                </a:rPr>
                <a:t>Desarrollo Social</a:t>
              </a:r>
            </a:p>
          </p:txBody>
        </p:sp>
        <p:sp>
          <p:nvSpPr>
            <p:cNvPr id="10" name="Triángulo 9">
              <a:extLst>
                <a:ext uri="{FF2B5EF4-FFF2-40B4-BE49-F238E27FC236}">
                  <a16:creationId xmlns:a16="http://schemas.microsoft.com/office/drawing/2014/main" id="{CAF0EF22-2831-1AD4-8F63-3EB2518AF7AD}"/>
                </a:ext>
              </a:extLst>
            </p:cNvPr>
            <p:cNvSpPr/>
            <p:nvPr/>
          </p:nvSpPr>
          <p:spPr>
            <a:xfrm rot="16200000">
              <a:off x="8881482" y="2906637"/>
              <a:ext cx="1752956" cy="1511169"/>
            </a:xfrm>
            <a:prstGeom prst="triangle">
              <a:avLst/>
            </a:prstGeom>
            <a:solidFill>
              <a:srgbClr val="9A32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Triángulo 10">
              <a:extLst>
                <a:ext uri="{FF2B5EF4-FFF2-40B4-BE49-F238E27FC236}">
                  <a16:creationId xmlns:a16="http://schemas.microsoft.com/office/drawing/2014/main" id="{26F57F83-244A-F289-2623-AE9DDFE4F35E}"/>
                </a:ext>
              </a:extLst>
            </p:cNvPr>
            <p:cNvSpPr/>
            <p:nvPr/>
          </p:nvSpPr>
          <p:spPr>
            <a:xfrm rot="5400000">
              <a:off x="5592854" y="2906637"/>
              <a:ext cx="1752956" cy="1511169"/>
            </a:xfrm>
            <a:prstGeom prst="triangle">
              <a:avLst/>
            </a:prstGeom>
            <a:solidFill>
              <a:srgbClr val="84CA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" name="Triángulo 11">
              <a:extLst>
                <a:ext uri="{FF2B5EF4-FFF2-40B4-BE49-F238E27FC236}">
                  <a16:creationId xmlns:a16="http://schemas.microsoft.com/office/drawing/2014/main" id="{0EA11C2D-695E-A0C4-0668-A77216CDB541}"/>
                </a:ext>
              </a:extLst>
            </p:cNvPr>
            <p:cNvSpPr/>
            <p:nvPr/>
          </p:nvSpPr>
          <p:spPr>
            <a:xfrm rot="10800000">
              <a:off x="7341442" y="1181729"/>
              <a:ext cx="1752956" cy="1511169"/>
            </a:xfrm>
            <a:prstGeom prst="triangle">
              <a:avLst/>
            </a:prstGeom>
            <a:solidFill>
              <a:srgbClr val="E6AC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Triángulo 12">
              <a:extLst>
                <a:ext uri="{FF2B5EF4-FFF2-40B4-BE49-F238E27FC236}">
                  <a16:creationId xmlns:a16="http://schemas.microsoft.com/office/drawing/2014/main" id="{0F74DBA7-1699-8BCF-BE57-3B5310B504AF}"/>
                </a:ext>
              </a:extLst>
            </p:cNvPr>
            <p:cNvSpPr/>
            <p:nvPr/>
          </p:nvSpPr>
          <p:spPr>
            <a:xfrm>
              <a:off x="7341442" y="4699989"/>
              <a:ext cx="1752956" cy="1511169"/>
            </a:xfrm>
            <a:prstGeom prst="triangle">
              <a:avLst/>
            </a:prstGeom>
            <a:solidFill>
              <a:srgbClr val="2E64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EE3A9744-6E9F-FFBA-4DB5-7285F3CFE0DB}"/>
                </a:ext>
              </a:extLst>
            </p:cNvPr>
            <p:cNvSpPr txBox="1"/>
            <p:nvPr/>
          </p:nvSpPr>
          <p:spPr>
            <a:xfrm rot="1914855">
              <a:off x="5076313" y="2151357"/>
              <a:ext cx="213135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s-CO" sz="1400" b="1" dirty="0">
                  <a:solidFill>
                    <a:schemeClr val="bg2"/>
                  </a:solidFill>
                  <a:latin typeface="Nanum Gothic"/>
                  <a:ea typeface="Nanum Gothic"/>
                  <a:sym typeface="Jua"/>
                </a:rPr>
                <a:t>Comunidad</a:t>
              </a:r>
            </a:p>
            <a:p>
              <a:pPr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s-CO" sz="1100" b="1" dirty="0">
                  <a:solidFill>
                    <a:schemeClr val="bg2"/>
                  </a:solidFill>
                  <a:latin typeface="Nanum Gothic"/>
                  <a:ea typeface="Nanum Gothic"/>
                  <a:sym typeface="Jua"/>
                </a:rPr>
                <a:t>Diversidad étnica y cultura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0762DA27-0B72-4A0D-A0C7-BD236E323873}"/>
                </a:ext>
              </a:extLst>
            </p:cNvPr>
            <p:cNvSpPr txBox="1"/>
            <p:nvPr/>
          </p:nvSpPr>
          <p:spPr>
            <a:xfrm rot="3390364">
              <a:off x="6117927" y="1353780"/>
              <a:ext cx="18664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s-CO" sz="1400" b="1">
                  <a:solidFill>
                    <a:schemeClr val="bg2"/>
                  </a:solidFill>
                  <a:latin typeface="Nanum Gothic"/>
                  <a:ea typeface="Nanum Gothic"/>
                  <a:sym typeface="Jua"/>
                </a:rPr>
                <a:t>Saberes propios</a:t>
              </a:r>
            </a:p>
            <a:p>
              <a:pPr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s-CO" sz="1100" b="1">
                  <a:solidFill>
                    <a:schemeClr val="bg2"/>
                  </a:solidFill>
                  <a:latin typeface="Nanum Gothic"/>
                  <a:ea typeface="Nanum Gothic"/>
                  <a:sym typeface="Jua"/>
                </a:rPr>
                <a:t>Relación entorno - necesidades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97AD6A07-C57A-B458-1F55-47FE68C44ED1}"/>
                </a:ext>
              </a:extLst>
            </p:cNvPr>
            <p:cNvSpPr txBox="1"/>
            <p:nvPr/>
          </p:nvSpPr>
          <p:spPr>
            <a:xfrm rot="18551767">
              <a:off x="8334083" y="1597825"/>
              <a:ext cx="21344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s-CO" sz="1400" b="1">
                  <a:solidFill>
                    <a:schemeClr val="bg2"/>
                  </a:solidFill>
                  <a:latin typeface="Nanum Gothic"/>
                  <a:ea typeface="Nanum Gothic"/>
                  <a:sym typeface="Jua"/>
                </a:rPr>
                <a:t>Acervo cultural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C9BA0E86-A023-C8F0-6EA8-6E3468B7EDFF}"/>
                </a:ext>
              </a:extLst>
            </p:cNvPr>
            <p:cNvSpPr txBox="1"/>
            <p:nvPr/>
          </p:nvSpPr>
          <p:spPr>
            <a:xfrm rot="19626864">
              <a:off x="5394609" y="4559591"/>
              <a:ext cx="17243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s-CO" sz="1400" b="1">
                  <a:solidFill>
                    <a:schemeClr val="bg2"/>
                  </a:solidFill>
                  <a:latin typeface="Nanum Gothic"/>
                  <a:ea typeface="Nanum Gothic"/>
                  <a:sym typeface="Jua"/>
                </a:rPr>
                <a:t>Consumo de mercado cultural</a:t>
              </a:r>
              <a:endParaRPr lang="es-CO" sz="1100" b="1">
                <a:solidFill>
                  <a:schemeClr val="bg2"/>
                </a:solidFill>
                <a:latin typeface="Nanum Gothic"/>
                <a:ea typeface="Nanum Gothic"/>
                <a:sym typeface="Jua"/>
              </a:endParaRP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386E22C0-DFE5-D9B1-B56A-C5AA327BF8B9}"/>
                </a:ext>
              </a:extLst>
            </p:cNvPr>
            <p:cNvSpPr txBox="1"/>
            <p:nvPr/>
          </p:nvSpPr>
          <p:spPr>
            <a:xfrm rot="2014402">
              <a:off x="9208796" y="4605180"/>
              <a:ext cx="17243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s-CO" sz="1400" b="1">
                  <a:solidFill>
                    <a:schemeClr val="bg2"/>
                  </a:solidFill>
                  <a:latin typeface="Nanum Gothic"/>
                  <a:ea typeface="Nanum Gothic"/>
                  <a:sym typeface="Jua"/>
                </a:rPr>
                <a:t>Consumo de mercado creativo</a:t>
              </a:r>
              <a:endParaRPr lang="es-CO" sz="1100" b="1">
                <a:solidFill>
                  <a:schemeClr val="bg2"/>
                </a:solidFill>
                <a:latin typeface="Nanum Gothic"/>
                <a:ea typeface="Nanum Gothic"/>
                <a:sym typeface="Jua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A4674591-2A25-E9D5-F8A5-B9918B8BA244}"/>
                </a:ext>
              </a:extLst>
            </p:cNvPr>
            <p:cNvSpPr txBox="1"/>
            <p:nvPr/>
          </p:nvSpPr>
          <p:spPr>
            <a:xfrm rot="19539100">
              <a:off x="8899779" y="2075086"/>
              <a:ext cx="2131354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s-CO" sz="1400" b="1">
                  <a:solidFill>
                    <a:schemeClr val="bg2"/>
                  </a:solidFill>
                  <a:latin typeface="Nanum Gothic"/>
                  <a:ea typeface="Nanum Gothic"/>
                  <a:sym typeface="Jua"/>
                </a:rPr>
                <a:t>Grupos étnicos reconocidos</a:t>
              </a:r>
            </a:p>
            <a:p>
              <a:pPr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s-CO" sz="1100" b="1" err="1">
                  <a:solidFill>
                    <a:schemeClr val="bg2"/>
                  </a:solidFill>
                  <a:latin typeface="Nanum Gothic"/>
                  <a:ea typeface="Nanum Gothic"/>
                  <a:sym typeface="Jua"/>
                </a:rPr>
                <a:t>MinInterior</a:t>
              </a:r>
              <a:endParaRPr lang="es-CO" sz="1100" b="1">
                <a:solidFill>
                  <a:schemeClr val="bg2"/>
                </a:solidFill>
                <a:latin typeface="Nanum Gothic"/>
                <a:ea typeface="Nanum Gothic"/>
                <a:sym typeface="Jua"/>
              </a:endParaRP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72B3CF2D-B185-1286-D93B-93E1FD3E0DFD}"/>
                </a:ext>
              </a:extLst>
            </p:cNvPr>
            <p:cNvSpPr txBox="1"/>
            <p:nvPr/>
          </p:nvSpPr>
          <p:spPr>
            <a:xfrm rot="3611077">
              <a:off x="8430961" y="5298677"/>
              <a:ext cx="17243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s-CO" sz="1400" b="1">
                  <a:solidFill>
                    <a:schemeClr val="bg2"/>
                  </a:solidFill>
                  <a:latin typeface="Nanum Gothic"/>
                  <a:ea typeface="Nanum Gothic"/>
                  <a:sym typeface="Jua"/>
                </a:rPr>
                <a:t>Propiedad Intelectual</a:t>
              </a:r>
              <a:endParaRPr lang="es-CO" sz="1100" b="1">
                <a:solidFill>
                  <a:schemeClr val="bg2"/>
                </a:solidFill>
                <a:latin typeface="Nanum Gothic"/>
                <a:ea typeface="Nanum Gothic"/>
                <a:sym typeface="Jua"/>
              </a:endParaRP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3DDB2712-2DE5-57A2-5E1E-26EC76DE6C5A}"/>
                </a:ext>
              </a:extLst>
            </p:cNvPr>
            <p:cNvSpPr txBox="1"/>
            <p:nvPr/>
          </p:nvSpPr>
          <p:spPr>
            <a:xfrm rot="18282296">
              <a:off x="6099139" y="5298180"/>
              <a:ext cx="17243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s-CO" sz="1400" b="1">
                  <a:solidFill>
                    <a:schemeClr val="bg2"/>
                  </a:solidFill>
                  <a:latin typeface="Nanum Gothic"/>
                  <a:ea typeface="Nanum Gothic"/>
                  <a:sym typeface="Jua"/>
                </a:rPr>
                <a:t>Desarrollo sostenible</a:t>
              </a:r>
              <a:endParaRPr lang="es-CO" sz="1100" b="1">
                <a:solidFill>
                  <a:schemeClr val="bg2"/>
                </a:solidFill>
                <a:latin typeface="Nanum Gothic"/>
                <a:ea typeface="Nanum Gothic"/>
                <a:sym typeface="Jua"/>
              </a:endParaRPr>
            </a:p>
          </p:txBody>
        </p:sp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1D18C139-7E20-7742-B0DD-A1F7E4BD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08995" y="1310808"/>
              <a:ext cx="618224" cy="576856"/>
            </a:xfrm>
            <a:prstGeom prst="rect">
              <a:avLst/>
            </a:prstGeom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3881FBA0-DB9E-86EF-BC26-316A8BE8C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0840" y="5583539"/>
              <a:ext cx="494160" cy="494160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D301B1CA-B7A2-8509-046D-8624FB3A6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9073" y="3398541"/>
              <a:ext cx="500061" cy="455946"/>
            </a:xfrm>
            <a:prstGeom prst="rect">
              <a:avLst/>
            </a:prstGeom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77BD7027-09E2-EBAC-9518-5BBBCF4B8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60514" y="3267322"/>
              <a:ext cx="723615" cy="716231"/>
            </a:xfrm>
            <a:prstGeom prst="rect">
              <a:avLst/>
            </a:prstGeom>
          </p:spPr>
        </p:pic>
      </p:grpSp>
      <p:sp>
        <p:nvSpPr>
          <p:cNvPr id="27" name="Título 1">
            <a:extLst>
              <a:ext uri="{FF2B5EF4-FFF2-40B4-BE49-F238E27FC236}">
                <a16:creationId xmlns:a16="http://schemas.microsoft.com/office/drawing/2014/main" id="{348DE4C1-3DEF-F537-C14D-C3571D6BDDB6}"/>
              </a:ext>
            </a:extLst>
          </p:cNvPr>
          <p:cNvSpPr txBox="1">
            <a:spLocks/>
          </p:cNvSpPr>
          <p:nvPr/>
        </p:nvSpPr>
        <p:spPr>
          <a:xfrm>
            <a:off x="725715" y="519222"/>
            <a:ext cx="2612572" cy="5231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CO" sz="2400" dirty="0">
                <a:solidFill>
                  <a:schemeClr val="accent1"/>
                </a:solidFill>
                <a:latin typeface="Avenir Book" panose="02000503020000020003" pitchFamily="2" charset="0"/>
                <a:cs typeface="Arial Narrow" panose="020B0604020202020204" pitchFamily="34" charset="0"/>
              </a:rPr>
              <a:t>CONTEXTO</a:t>
            </a:r>
            <a:endParaRPr lang="es-CO" sz="2400" dirty="0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83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A227F-9635-559B-C08F-1FC5AF3BE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FEE4701-B61B-4F62-1331-1B75AB563F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0EA579F-B824-3AD4-E420-D90D34958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745" y="899887"/>
            <a:ext cx="10365000" cy="583799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9C7D4E4-7A88-0431-8582-5B34EFDEFA37}"/>
              </a:ext>
            </a:extLst>
          </p:cNvPr>
          <p:cNvSpPr txBox="1"/>
          <p:nvPr/>
        </p:nvSpPr>
        <p:spPr>
          <a:xfrm>
            <a:off x="261255" y="5634947"/>
            <a:ext cx="1596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u="sng" strike="noStrike" dirty="0">
                <a:solidFill>
                  <a:srgbClr val="F77D6B"/>
                </a:solidFill>
                <a:effectLst/>
                <a:latin typeface="Nanum Gothic" panose="020D0604000000000000" pitchFamily="34" charset="-127"/>
                <a:hlinkClick r:id="rId4"/>
              </a:rPr>
              <a:t>https://www.youtube.com/watch?v=_b0VEQrt2P4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159475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8AAEB-3072-395C-B476-CD9A6E4CC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295FCA1-4AFC-3E19-2313-3B2A4D0C22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0D774F4-B1C1-1CFC-0170-7E890D7DACBD}"/>
              </a:ext>
            </a:extLst>
          </p:cNvPr>
          <p:cNvSpPr txBox="1"/>
          <p:nvPr/>
        </p:nvSpPr>
        <p:spPr>
          <a:xfrm>
            <a:off x="4322117" y="2887579"/>
            <a:ext cx="3547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BLOQUE No.1</a:t>
            </a:r>
          </a:p>
        </p:txBody>
      </p:sp>
    </p:spTree>
    <p:extLst>
      <p:ext uri="{BB962C8B-B14F-4D97-AF65-F5344CB8AC3E}">
        <p14:creationId xmlns:p14="http://schemas.microsoft.com/office/powerpoint/2010/main" val="207988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A227F-9635-559B-C08F-1FC5AF3BE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FEE4701-B61B-4F62-1331-1B75AB563F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EE71D37E-3877-143D-1B78-4764B094BB7F}"/>
              </a:ext>
            </a:extLst>
          </p:cNvPr>
          <p:cNvSpPr txBox="1">
            <a:spLocks/>
          </p:cNvSpPr>
          <p:nvPr/>
        </p:nvSpPr>
        <p:spPr>
          <a:xfrm>
            <a:off x="725715" y="519222"/>
            <a:ext cx="2612572" cy="5231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CO" sz="2400" dirty="0">
                <a:solidFill>
                  <a:schemeClr val="accent1"/>
                </a:solidFill>
                <a:latin typeface="Avenir Book" panose="02000503020000020003" pitchFamily="2" charset="0"/>
                <a:cs typeface="Arial Narrow" panose="020B0604020202020204" pitchFamily="34" charset="0"/>
              </a:rPr>
              <a:t>ACTIVIDAD</a:t>
            </a:r>
            <a:endParaRPr lang="es-CO" sz="2400" dirty="0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E1E2CE3-6908-D54C-DE03-B29000DD3B6E}"/>
              </a:ext>
            </a:extLst>
          </p:cNvPr>
          <p:cNvSpPr txBox="1"/>
          <p:nvPr/>
        </p:nvSpPr>
        <p:spPr>
          <a:xfrm>
            <a:off x="566056" y="1626923"/>
            <a:ext cx="5529943" cy="403187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1600">
                <a:solidFill>
                  <a:schemeClr val="bg2"/>
                </a:solidFill>
              </a:defRPr>
            </a:lvl1pPr>
          </a:lstStyle>
          <a:p>
            <a:r>
              <a:rPr lang="es-CO" dirty="0"/>
              <a:t>Propongas estrategias a partir de las siguientes temáticas:</a:t>
            </a:r>
          </a:p>
          <a:p>
            <a:r>
              <a:rPr lang="es-CO" dirty="0"/>
              <a:t> </a:t>
            </a:r>
          </a:p>
          <a:p>
            <a:r>
              <a:rPr lang="es-CO" b="1" dirty="0">
                <a:solidFill>
                  <a:schemeClr val="accent4">
                    <a:lumMod val="75000"/>
                  </a:schemeClr>
                </a:solidFill>
              </a:rPr>
              <a:t>Grupo 1: </a:t>
            </a:r>
            <a:r>
              <a:rPr lang="es-CO" dirty="0"/>
              <a:t>La artesanía y el aprovechamiento de las materias primas.</a:t>
            </a:r>
          </a:p>
          <a:p>
            <a:endParaRPr lang="es-CO" dirty="0"/>
          </a:p>
          <a:p>
            <a:r>
              <a:rPr lang="es-CO" b="1" dirty="0">
                <a:solidFill>
                  <a:schemeClr val="accent4">
                    <a:lumMod val="75000"/>
                  </a:schemeClr>
                </a:solidFill>
              </a:rPr>
              <a:t>Grupo 2: </a:t>
            </a:r>
            <a:r>
              <a:rPr lang="es-CO" dirty="0"/>
              <a:t>La artesanía como medio de visibilizar la biodiversidad territorial.</a:t>
            </a:r>
          </a:p>
          <a:p>
            <a:endParaRPr lang="es-CO" dirty="0"/>
          </a:p>
          <a:p>
            <a:r>
              <a:rPr lang="es-CO" b="1" dirty="0">
                <a:solidFill>
                  <a:schemeClr val="accent4">
                    <a:lumMod val="75000"/>
                  </a:schemeClr>
                </a:solidFill>
              </a:rPr>
              <a:t>Grupo 3: </a:t>
            </a:r>
            <a:r>
              <a:rPr lang="es-CO" dirty="0"/>
              <a:t>La artesanía y sus procesos productivos.</a:t>
            </a:r>
          </a:p>
          <a:p>
            <a:endParaRPr lang="es-CO" dirty="0"/>
          </a:p>
          <a:p>
            <a:r>
              <a:rPr lang="es-CO" b="1" dirty="0">
                <a:solidFill>
                  <a:schemeClr val="accent4">
                    <a:lumMod val="75000"/>
                  </a:schemeClr>
                </a:solidFill>
              </a:rPr>
              <a:t>Grupo 4: </a:t>
            </a:r>
            <a:r>
              <a:rPr lang="es-CO" dirty="0"/>
              <a:t>La artesanía como motor para promover los saberes propios.</a:t>
            </a:r>
          </a:p>
          <a:p>
            <a:endParaRPr lang="es-CO" dirty="0"/>
          </a:p>
          <a:p>
            <a:r>
              <a:rPr lang="es-CO" dirty="0">
                <a:solidFill>
                  <a:schemeClr val="accent4">
                    <a:lumMod val="75000"/>
                  </a:schemeClr>
                </a:solidFill>
              </a:rPr>
              <a:t>Grupo 5: ¿Cuáles son los compromisos de las y los artesanos frente a la sociedad, el medio ambiente y la cultura?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9E57FB0-E93A-D722-388D-7BB420AB2B5E}"/>
              </a:ext>
            </a:extLst>
          </p:cNvPr>
          <p:cNvSpPr txBox="1">
            <a:spLocks/>
          </p:cNvSpPr>
          <p:nvPr/>
        </p:nvSpPr>
        <p:spPr>
          <a:xfrm>
            <a:off x="7380516" y="2294581"/>
            <a:ext cx="4245428" cy="22688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s-CO" sz="2400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  <a:cs typeface="Arial Narrow" panose="020B0604020202020204" pitchFamily="34" charset="0"/>
              </a:rPr>
              <a:t>Aliados – actores locales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s-CO" sz="2400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  <a:cs typeface="Arial Narrow" panose="020B0604020202020204" pitchFamily="34" charset="0"/>
              </a:rPr>
              <a:t>Propuestas de articulación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s-CO" sz="2400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  <a:cs typeface="Arial Narrow" panose="020B0604020202020204" pitchFamily="34" charset="0"/>
              </a:rPr>
              <a:t>Compromisos desde mi taller artesanal</a:t>
            </a:r>
            <a:endParaRPr lang="es-CO" sz="2400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199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C346F6E-7E06-3F5C-65CF-2F3077DB34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3A7BC651-D456-604A-8526-8D0E0D359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9973" y="5290648"/>
            <a:ext cx="3988924" cy="1271229"/>
          </a:xfrm>
        </p:spPr>
        <p:txBody>
          <a:bodyPr anchor="ctr">
            <a:normAutofit fontScale="92500" lnSpcReduction="20000"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s-CO" sz="2200" b="1" dirty="0">
                <a:solidFill>
                  <a:schemeClr val="accent1"/>
                </a:solidFill>
                <a:latin typeface="Avenir Book" panose="02000503020000020003" pitchFamily="2" charset="0"/>
              </a:rPr>
              <a:t>Johana Villada Camelo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s-CO" sz="15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Diseñadora Industrial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s-CO" sz="15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Especialista en Gerencia de Diseño y Master en Patrimonio y Proyectos Culturales 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endParaRPr lang="es-CO" sz="1050" dirty="0">
              <a:solidFill>
                <a:srgbClr val="CC9A72"/>
              </a:solidFill>
              <a:latin typeface="Avenir Book" panose="02000503020000020003" pitchFamily="2" charset="0"/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s-CO" sz="1200" dirty="0">
                <a:solidFill>
                  <a:schemeClr val="accent1"/>
                </a:solidFill>
                <a:latin typeface="Avenir Book" panose="02000503020000020003" pitchFamily="2" charset="0"/>
              </a:rPr>
              <a:t>E-mail: </a:t>
            </a:r>
            <a:r>
              <a:rPr lang="es-CO" sz="1200" dirty="0" err="1">
                <a:solidFill>
                  <a:schemeClr val="accent1"/>
                </a:solidFill>
                <a:latin typeface="Avenir Book" panose="02000503020000020003" pitchFamily="2" charset="0"/>
              </a:rPr>
              <a:t>johanacv.di@Gmail.com</a:t>
            </a:r>
            <a:endParaRPr lang="es-CO" sz="1200" dirty="0">
              <a:solidFill>
                <a:schemeClr val="accent1"/>
              </a:solidFill>
              <a:latin typeface="Avenir Book" panose="02000503020000020003" pitchFamily="2" charset="0"/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</a:pPr>
            <a:endParaRPr lang="es-CO" sz="1050" dirty="0">
              <a:solidFill>
                <a:srgbClr val="CC9A72"/>
              </a:solidFill>
              <a:latin typeface="Avenir Book" panose="02000503020000020003" pitchFamily="2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757E002-0A8C-864F-A663-5C0EE5136D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793" y="5056512"/>
            <a:ext cx="603086" cy="63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28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</TotalTime>
  <Words>436</Words>
  <Application>Microsoft Macintosh PowerPoint</Application>
  <PresentationFormat>Panorámica</PresentationFormat>
  <Paragraphs>67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Nanum Gothic</vt:lpstr>
      <vt:lpstr>Aptos</vt:lpstr>
      <vt:lpstr>Aptos Display</vt:lpstr>
      <vt:lpstr>Arial</vt:lpstr>
      <vt:lpstr>Avenir Book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Wilson Granados</dc:creator>
  <cp:lastModifiedBy>Microsoft Office User</cp:lastModifiedBy>
  <cp:revision>5</cp:revision>
  <dcterms:created xsi:type="dcterms:W3CDTF">2024-11-19T16:45:50Z</dcterms:created>
  <dcterms:modified xsi:type="dcterms:W3CDTF">2024-11-24T23:33:27Z</dcterms:modified>
</cp:coreProperties>
</file>